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28"/>
  </p:notesMasterIdLst>
  <p:sldIdLst>
    <p:sldId id="256" r:id="rId2"/>
    <p:sldId id="306" r:id="rId3"/>
    <p:sldId id="307" r:id="rId4"/>
    <p:sldId id="308" r:id="rId5"/>
    <p:sldId id="309" r:id="rId6"/>
    <p:sldId id="310" r:id="rId7"/>
    <p:sldId id="286" r:id="rId8"/>
    <p:sldId id="281" r:id="rId9"/>
    <p:sldId id="320" r:id="rId10"/>
    <p:sldId id="321" r:id="rId11"/>
    <p:sldId id="325" r:id="rId12"/>
    <p:sldId id="312" r:id="rId13"/>
    <p:sldId id="304" r:id="rId14"/>
    <p:sldId id="313" r:id="rId15"/>
    <p:sldId id="314" r:id="rId16"/>
    <p:sldId id="315" r:id="rId17"/>
    <p:sldId id="317" r:id="rId18"/>
    <p:sldId id="319" r:id="rId19"/>
    <p:sldId id="327" r:id="rId20"/>
    <p:sldId id="316" r:id="rId21"/>
    <p:sldId id="318" r:id="rId22"/>
    <p:sldId id="326" r:id="rId23"/>
    <p:sldId id="284" r:id="rId24"/>
    <p:sldId id="322" r:id="rId25"/>
    <p:sldId id="323" r:id="rId26"/>
    <p:sldId id="279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qRHtNhQ8D2myVgs+lBlhxLFt78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. Meenaksh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99CCFF"/>
    <a:srgbClr val="FFCCFF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75" d="100"/>
          <a:sy n="75" d="100"/>
        </p:scale>
        <p:origin x="582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02997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42C771F8-D56C-B03E-19B7-9BEF83C80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>
            <a:extLst>
              <a:ext uri="{FF2B5EF4-FFF2-40B4-BE49-F238E27FC236}">
                <a16:creationId xmlns:a16="http://schemas.microsoft.com/office/drawing/2014/main" id="{100A1636-1024-45F8-0242-3CBC7D424A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>
            <a:extLst>
              <a:ext uri="{FF2B5EF4-FFF2-40B4-BE49-F238E27FC236}">
                <a16:creationId xmlns:a16="http://schemas.microsoft.com/office/drawing/2014/main" id="{C86FE469-0884-BA79-7F0E-0FF9917A3B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1910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  <p:transition>
    <p:cut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  <p:transition>
    <p:cut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9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9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  <p:transition>
    <p:cut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  <p:transition>
    <p:cut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  <p:transition>
    <p:cut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  <p:transition>
    <p:cut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  <p:transition>
    <p:cut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  <p:transition>
    <p:cut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  <p:transition>
    <p:cut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  <p:transition>
    <p:cut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Ovr>
    <a:masterClrMapping/>
  </p:clrMapOvr>
  <p:transition>
    <p:cut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6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6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6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cut thruBlk="1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92194" y="2828410"/>
            <a:ext cx="9832599" cy="7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54045C"/>
              </a:buClr>
              <a:buSzPts val="6000"/>
            </a:pPr>
            <a: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	  </a:t>
            </a: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  <a:t>                                                                     </a:t>
            </a: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br>
              <a:rPr lang="en-IN" sz="1400" b="1" u="sng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Urban Waste Management System for IoT Enabled Real Time Monitoring and Optimization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4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551467" y="2959687"/>
            <a:ext cx="10731307" cy="221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045C"/>
              </a:buClr>
              <a:buSzPct val="100000"/>
              <a:buNone/>
            </a:pPr>
            <a:r>
              <a:rPr lang="en-IN" sz="2100" b="1" u="sng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Team Details:</a:t>
            </a:r>
            <a:endParaRPr sz="2100" b="1" u="sng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buClr>
                <a:srgbClr val="54045C"/>
              </a:buClr>
              <a:buSzPct val="100000"/>
            </a:pPr>
            <a:r>
              <a:rPr lang="en-GB" sz="21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Names</a:t>
            </a:r>
            <a:r>
              <a:rPr lang="en-IN" sz="21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</a:t>
            </a:r>
            <a:r>
              <a:rPr lang="en-IN" sz="21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ASHWIN T</a:t>
            </a:r>
            <a:r>
              <a:rPr lang="en-IN" sz="21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/ 211423104065</a:t>
            </a:r>
            <a:br>
              <a:rPr lang="en-IN" sz="21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</a:br>
            <a:r>
              <a:rPr lang="en-IN" sz="21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            BHARATH RAJ M/ 211423104084</a:t>
            </a:r>
            <a:endParaRPr sz="21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buClr>
                <a:srgbClr val="54045C"/>
              </a:buClr>
              <a:buSzPct val="100000"/>
            </a:pPr>
            <a:r>
              <a:rPr lang="en-GB" sz="21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Batch Number: </a:t>
            </a:r>
            <a:r>
              <a:rPr lang="en-GB" sz="21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L8</a:t>
            </a:r>
            <a:r>
              <a:rPr lang="en-GB" sz="21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		       	       Domain: </a:t>
            </a:r>
            <a:r>
              <a:rPr lang="en-IN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Waste Management</a:t>
            </a:r>
            <a:r>
              <a:rPr lang="en-IN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1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buClr>
                <a:srgbClr val="54045C"/>
              </a:buClr>
              <a:buSzPct val="100000"/>
            </a:pPr>
            <a:endParaRPr lang="en-IN" sz="800" b="1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buClr>
                <a:srgbClr val="54045C"/>
              </a:buClr>
              <a:buSzPct val="100000"/>
            </a:pPr>
            <a:r>
              <a:rPr lang="en-IN" sz="21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Guide Name &amp; Designation		   </a:t>
            </a:r>
            <a:r>
              <a:rPr lang="en-GB" sz="21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	Coordinator Name &amp; Designation</a:t>
            </a:r>
            <a:endParaRPr lang="en-IN" sz="2100" b="1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buClr>
                <a:srgbClr val="54045C"/>
              </a:buClr>
              <a:buSzPct val="100000"/>
            </a:pPr>
            <a:r>
              <a:rPr lang="en-U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ANITHA MOSES M.E(CSE)</a:t>
            </a:r>
            <a:r>
              <a:rPr 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    	 </a:t>
            </a:r>
            <a:r>
              <a:rPr lang="en-GB" sz="21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Dr.A.Hemlathadhevi</a:t>
            </a:r>
            <a:r>
              <a:rPr lang="en-GB" sz="21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</a:t>
            </a:r>
            <a:r>
              <a:rPr lang="en-U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M.E., Ph.D., </a:t>
            </a:r>
            <a:endParaRPr lang="en-GB" sz="21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buClr>
                <a:srgbClr val="54045C"/>
              </a:buClr>
              <a:buSzPct val="100000"/>
            </a:pPr>
            <a:endParaRPr lang="en-GB" sz="800" b="1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buClr>
                <a:srgbClr val="54045C"/>
              </a:buClr>
              <a:buSzPct val="100000"/>
            </a:pPr>
            <a:r>
              <a:rPr lang="en-GB" sz="21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Date: 29-10-2025 </a:t>
            </a:r>
            <a:r>
              <a:rPr lang="en-GB" sz="21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	</a:t>
            </a:r>
          </a:p>
          <a:p>
            <a:pPr lvl="0" algn="l">
              <a:lnSpc>
                <a:spcPct val="150000"/>
              </a:lnSpc>
              <a:spcBef>
                <a:spcPts val="0"/>
              </a:spcBef>
              <a:buClr>
                <a:srgbClr val="54045C"/>
              </a:buClr>
              <a:buSzPct val="100000"/>
            </a:pPr>
            <a:r>
              <a:rPr lang="en-GB" sz="21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	</a:t>
            </a:r>
          </a:p>
          <a:p>
            <a:pPr lvl="0" algn="l">
              <a:lnSpc>
                <a:spcPct val="150000"/>
              </a:lnSpc>
              <a:spcBef>
                <a:spcPts val="0"/>
              </a:spcBef>
              <a:buClr>
                <a:srgbClr val="54045C"/>
              </a:buClr>
              <a:buSzPct val="100000"/>
            </a:pPr>
            <a:r>
              <a:rPr lang="en-GB" sz="21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			</a:t>
            </a:r>
            <a:endParaRPr sz="2100" dirty="0">
              <a:solidFill>
                <a:srgbClr val="54045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" y="122496"/>
            <a:ext cx="11968479" cy="2217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2.png">
            <a:extLst>
              <a:ext uri="{FF2B5EF4-FFF2-40B4-BE49-F238E27FC236}">
                <a16:creationId xmlns:a16="http://schemas.microsoft.com/office/drawing/2014/main" id="{B71DEB11-711B-7181-C491-BA8B83C4EA2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45650" y="1060063"/>
            <a:ext cx="8527846" cy="5542070"/>
          </a:xfrm>
          <a:prstGeom prst="rect">
            <a:avLst/>
          </a:prstGeom>
          <a:ln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7A0679-34B4-8108-9EBD-5F764DF3EA1D}"/>
              </a:ext>
            </a:extLst>
          </p:cNvPr>
          <p:cNvSpPr txBox="1"/>
          <p:nvPr/>
        </p:nvSpPr>
        <p:spPr>
          <a:xfrm>
            <a:off x="3702889" y="255867"/>
            <a:ext cx="6094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CLASS DIAGRAM</a:t>
            </a:r>
            <a:endParaRPr lang="en-IN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787816"/>
      </p:ext>
    </p:extLst>
  </p:cSld>
  <p:clrMapOvr>
    <a:masterClrMapping/>
  </p:clrMapOvr>
  <p:transition>
    <p:cut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3C7C-1012-558B-976C-109B40EE3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2452255" cy="1143000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ED463-A1D8-2885-5F78-37A61805A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6"/>
            <a:ext cx="11582400" cy="5105394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User Management: Authentication, profiles, roles.</a:t>
            </a:r>
          </a:p>
          <a:p>
            <a:r>
              <a:rPr lang="en-IN" dirty="0"/>
              <a:t>Waste Tracking: Monitor different waste categories, data input.</a:t>
            </a:r>
          </a:p>
          <a:p>
            <a:r>
              <a:rPr lang="en-IN" dirty="0"/>
              <a:t>Bin Monitoring: Detect bin status, send alerts.</a:t>
            </a:r>
          </a:p>
          <a:p>
            <a:r>
              <a:rPr lang="en-IN" dirty="0"/>
              <a:t>Live Dashboard: Visualizes waste levels.</a:t>
            </a:r>
          </a:p>
          <a:p>
            <a:r>
              <a:rPr lang="en-IN" dirty="0"/>
              <a:t>Analytics &amp; Reports: Stats, trends, downloadable reports.</a:t>
            </a:r>
          </a:p>
          <a:p>
            <a:r>
              <a:rPr lang="en-IN" dirty="0"/>
              <a:t>Pickup Scheduling: Manage and notify waste pickups.</a:t>
            </a:r>
          </a:p>
          <a:p>
            <a:r>
              <a:rPr lang="en-IN" dirty="0"/>
              <a:t>Location Services: Find bins/recycling centres, geo-tagged reports.</a:t>
            </a:r>
          </a:p>
          <a:p>
            <a:r>
              <a:rPr lang="en-IN" dirty="0"/>
              <a:t>Notifications: Alerts, reminders, tips.</a:t>
            </a:r>
          </a:p>
          <a:p>
            <a:r>
              <a:rPr lang="en-IN" dirty="0"/>
              <a:t>Educational Guide: Waste sorting instructions.</a:t>
            </a:r>
          </a:p>
          <a:p>
            <a:r>
              <a:rPr lang="en-IN" dirty="0"/>
              <a:t>Feedback &amp; Issue Reporting: Submit feedback and problems.</a:t>
            </a:r>
          </a:p>
          <a:p>
            <a:r>
              <a:rPr lang="en-IN" dirty="0"/>
              <a:t>Admin Panel: Manage users, bins, and analytics.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3230094"/>
      </p:ext>
    </p:extLst>
  </p:cSld>
  <p:clrMapOvr>
    <a:masterClrMapping/>
  </p:clrMapOvr>
  <p:transition>
    <p:cut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8A3F8-8EE4-F7AC-AFC9-908CF2361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DEF5-6EDF-746C-2C0D-EBF6EAE17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740" y="215371"/>
            <a:ext cx="10363200" cy="1470025"/>
          </a:xfrm>
        </p:spPr>
        <p:txBody>
          <a:bodyPr/>
          <a:lstStyle/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 / Methodology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0DED55E-98E3-5280-57EE-D3E38503D51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98740" y="2049046"/>
            <a:ext cx="10593238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Capture waste images and sensor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Apply preprocessing (resizing, noise removal)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Extract features using CNN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4: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Cluster bins using K-Means / PSO-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5: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Compute risk score for each bin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6: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Display result on dashboard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GeoJSON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map)</a:t>
            </a:r>
          </a:p>
        </p:txBody>
      </p:sp>
    </p:spTree>
    <p:extLst>
      <p:ext uri="{BB962C8B-B14F-4D97-AF65-F5344CB8AC3E}">
        <p14:creationId xmlns:p14="http://schemas.microsoft.com/office/powerpoint/2010/main" val="2315987769"/>
      </p:ext>
    </p:extLst>
  </p:cSld>
  <p:clrMapOvr>
    <a:masterClrMapping/>
  </p:clrMapOvr>
  <p:transition>
    <p:cut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9952D7-020D-53AB-CBA9-899567F0E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345" y="264654"/>
            <a:ext cx="4847744" cy="6463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06BC89-B799-5200-E62A-476CC50C3048}"/>
                  </a:ext>
                </a:extLst>
              </p:cNvPr>
              <p:cNvSpPr txBox="1"/>
              <p:nvPr/>
            </p:nvSpPr>
            <p:spPr>
              <a:xfrm>
                <a:off x="5928503" y="943184"/>
                <a:ext cx="5975950" cy="1636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I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Bin Fill Level Calculation (from Ultrasonic Sensor Voltage):</a:t>
                </a: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16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Bin</m:t>
                      </m:r>
                      <m:r>
                        <m:rPr>
                          <m:lit/>
                          <m:nor/>
                        </m:rPr>
                        <a:rPr lang="en-IN" sz="16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IN" sz="16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Fill</m:t>
                      </m:r>
                      <m:r>
                        <m:rPr>
                          <m:lit/>
                          <m:nor/>
                        </m:rPr>
                        <a:rPr lang="en-IN" sz="16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IN" sz="16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Percentage</m:t>
                      </m:r>
                      <m:r>
                        <a:rPr lang="en-IN" sz="16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 sz="1600" b="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Measured</m:t>
                          </m:r>
                          <m:r>
                            <m:rPr>
                              <m:lit/>
                              <m:nor/>
                            </m:rPr>
                            <a:rPr lang="en-IN" sz="1600" b="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Distance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IN" sz="1600" b="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Bin</m:t>
                          </m:r>
                          <m:r>
                            <m:rPr>
                              <m:lit/>
                              <m:nor/>
                            </m:rPr>
                            <a:rPr lang="en-IN" sz="1600" b="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Height</m:t>
                          </m:r>
                        </m:den>
                      </m:f>
                      <m:r>
                        <a:rPr lang="ar-AE" sz="1600" b="0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ar-AE" sz="1600" b="0" i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ar-AE" sz="16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16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Measured_Distance</a:t>
                </a:r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Distance measured by ultrasonic sensor.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16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Bin_Height</a:t>
                </a:r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Total height </a:t>
                </a:r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bin.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Calculates how full the bin is as a percentage.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06BC89-B799-5200-E62A-476CC50C3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503" y="943184"/>
                <a:ext cx="5975950" cy="1636602"/>
              </a:xfrm>
              <a:prstGeom prst="rect">
                <a:avLst/>
              </a:prstGeom>
              <a:blipFill>
                <a:blip r:embed="rId3"/>
                <a:stretch>
                  <a:fillRect l="-612" t="-1119" b="-29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64F4B5-02CA-AA63-BA82-54693D8AFD00}"/>
                  </a:ext>
                </a:extLst>
              </p:cNvPr>
              <p:cNvSpPr txBox="1"/>
              <p:nvPr/>
            </p:nvSpPr>
            <p:spPr>
              <a:xfrm>
                <a:off x="5928503" y="2757961"/>
                <a:ext cx="6094562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I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Waste Classification (from Image Capture):</a:t>
                </a:r>
                <a:endParaRPr lang="en-I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Waste</m:t>
                      </m:r>
                      <m:r>
                        <m:rPr>
                          <m:lit/>
                          <m:nor/>
                        </m:rPr>
                        <a:rPr lang="en-IN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IN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Type</m:t>
                      </m:r>
                      <m:r>
                        <a:rPr lang="en-IN" sz="18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IN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TensorFlow</m:t>
                      </m:r>
                      <m:r>
                        <m:rPr>
                          <m:nor/>
                        </m:rPr>
                        <a:rPr lang="en-IN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Lite</m:t>
                      </m:r>
                      <m:r>
                        <m:rPr>
                          <m:nor/>
                        </m:rPr>
                        <a:rPr lang="en-IN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Model</m:t>
                      </m:r>
                      <m:r>
                        <m:rPr>
                          <m:nor/>
                        </m:rPr>
                        <a:rPr lang="en-IN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IN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predict</m:t>
                      </m:r>
                      <m:r>
                        <m:rPr>
                          <m:nor/>
                        </m:rPr>
                        <a:rPr lang="en-IN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IN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Image</m:t>
                      </m:r>
                      <m:r>
                        <m:rPr>
                          <m:nor/>
                        </m:rPr>
                        <a:rPr lang="en-IN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1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Captured by ESP32-CAM.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18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Waste_Type</a:t>
                </a:r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Output: "Dry", "Wet", or "Recyclable".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 model classifies waste for proper segregation.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64F4B5-02CA-AA63-BA82-54693D8AF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503" y="2757961"/>
                <a:ext cx="6094562" cy="1477328"/>
              </a:xfrm>
              <a:prstGeom prst="rect">
                <a:avLst/>
              </a:prstGeom>
              <a:blipFill>
                <a:blip r:embed="rId4"/>
                <a:stretch>
                  <a:fillRect l="-901" t="-2058" b="-53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D8C6F6-1CBD-D394-0645-E07FB13F591A}"/>
                  </a:ext>
                </a:extLst>
              </p:cNvPr>
              <p:cNvSpPr txBox="1"/>
              <p:nvPr/>
            </p:nvSpPr>
            <p:spPr>
              <a:xfrm>
                <a:off x="5928503" y="4567766"/>
                <a:ext cx="6094562" cy="1749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Bin Status Check:</a:t>
                </a: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IF</m:t>
                      </m:r>
                      <m:r>
                        <m:rPr>
                          <m:nor/>
                        </m:rPr>
                        <a:rPr lang="en-US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Bin</m:t>
                      </m:r>
                      <m:r>
                        <m:rPr>
                          <m:lit/>
                          <m:nor/>
                        </m:rPr>
                        <a:rPr lang="en-US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Fill</m:t>
                      </m:r>
                      <m:r>
                        <m:rPr>
                          <m:lit/>
                          <m:nor/>
                        </m:rPr>
                        <a:rPr lang="en-US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Percentage</m:t>
                      </m:r>
                      <m:r>
                        <a:rPr lang="en-US" sz="1800" b="0" i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nor/>
                        </m:rPr>
                        <a:rPr lang="en-US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BIN</m:t>
                      </m:r>
                      <m:r>
                        <m:rPr>
                          <m:lit/>
                          <m:nor/>
                        </m:rPr>
                        <a:rPr lang="en-US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FULL</m:t>
                      </m:r>
                      <m:r>
                        <m:rPr>
                          <m:lit/>
                          <m:nor/>
                        </m:rPr>
                        <a:rPr lang="en-US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US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THRESHOLD</m:t>
                      </m:r>
                      <m:r>
                        <m:rPr>
                          <m:nor/>
                        </m:rPr>
                        <a:rPr lang="en-US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THEN</m:t>
                      </m:r>
                      <m:r>
                        <m:rPr>
                          <m:nor/>
                        </m:rPr>
                        <a:rPr lang="en-US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ALERT</m:t>
                      </m:r>
                      <m:r>
                        <m:rPr>
                          <m:nor/>
                        </m:rPr>
                        <a:rPr lang="en-US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ELSE</m:t>
                      </m:r>
                      <m:r>
                        <m:rPr>
                          <m:nor/>
                        </m:rPr>
                        <a:rPr lang="en-US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AVAILABLE</m:t>
                      </m:r>
                    </m:oMath>
                  </m:oMathPara>
                </a14:m>
                <a:endParaRPr lang="en-US" sz="1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BIN_FULL_THRESHOLD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e.g., 80%.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Sends alert to authorities if full.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Updates dashboard with real-time bin status.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D8C6F6-1CBD-D394-0645-E07FB13F5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503" y="4567766"/>
                <a:ext cx="6094562" cy="1749390"/>
              </a:xfrm>
              <a:prstGeom prst="rect">
                <a:avLst/>
              </a:prstGeom>
              <a:blipFill>
                <a:blip r:embed="rId5"/>
                <a:stretch>
                  <a:fillRect l="-901" t="-1742" b="-45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F66915B-1924-C840-A4B1-C0025FAEF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1871" y="5997280"/>
            <a:ext cx="660792" cy="6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98577"/>
      </p:ext>
    </p:extLst>
  </p:cSld>
  <p:clrMapOvr>
    <a:masterClrMapping/>
  </p:clrMapOvr>
  <p:transition>
    <p:cut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53602-503D-585A-2662-B694E2826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2930-D8CF-06FB-F9A5-879A7DEA3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366" y="327515"/>
            <a:ext cx="10363200" cy="1470025"/>
          </a:xfrm>
        </p:spPr>
        <p:txBody>
          <a:bodyPr/>
          <a:lstStyle/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D4DCAEF-1F46-0D46-6154-33E32FF583D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70971" y="2260086"/>
            <a:ext cx="11722055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Functional Testing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Checks module operations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Ensures modules work together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Testing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Checks response time and scalability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 Testing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Verifies outputs with expected results</a:t>
            </a:r>
          </a:p>
        </p:txBody>
      </p:sp>
    </p:spTree>
    <p:extLst>
      <p:ext uri="{BB962C8B-B14F-4D97-AF65-F5344CB8AC3E}">
        <p14:creationId xmlns:p14="http://schemas.microsoft.com/office/powerpoint/2010/main" val="2082348033"/>
      </p:ext>
    </p:extLst>
  </p:cSld>
  <p:clrMapOvr>
    <a:masterClrMapping/>
  </p:clrMapOvr>
  <p:transition>
    <p:cut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6ABE4-6843-6801-CA10-4C484A324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9C20B-FB87-0A5D-3A71-07BF988E7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366" y="336142"/>
            <a:ext cx="10363200" cy="1470025"/>
          </a:xfrm>
        </p:spPr>
        <p:txBody>
          <a:bodyPr/>
          <a:lstStyle/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 &amp; Validation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D3BEE3F-C6F4-1B22-F9CE-2796EB6A99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43964" y="2138523"/>
            <a:ext cx="9866996" cy="495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2400"/>
              </a:spcBef>
            </a:pPr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1: </a:t>
            </a:r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 full → Alert triggered successfully</a:t>
            </a:r>
          </a:p>
          <a:p>
            <a:pPr algn="l">
              <a:spcBef>
                <a:spcPts val="2400"/>
              </a:spcBef>
            </a:pPr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2: </a:t>
            </a:r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 empty → No alert</a:t>
            </a:r>
          </a:p>
          <a:p>
            <a:pPr algn="l">
              <a:spcBef>
                <a:spcPts val="2400"/>
              </a:spcBef>
            </a:pPr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3: </a:t>
            </a:r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blurred → Correct preprocessing</a:t>
            </a:r>
          </a:p>
          <a:p>
            <a:pPr algn="l">
              <a:spcBef>
                <a:spcPts val="2400"/>
              </a:spcBef>
            </a:pPr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4: </a:t>
            </a:r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Overflow detection → Accuracy above 90%</a:t>
            </a:r>
          </a:p>
          <a:p>
            <a:pPr algn="l">
              <a:spcBef>
                <a:spcPts val="2400"/>
              </a:spcBef>
            </a:pPr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5: </a:t>
            </a:r>
            <a:r>
              <a:rPr lang="en-I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error → Fallback handled properly</a:t>
            </a:r>
          </a:p>
          <a:p>
            <a:pPr algn="l">
              <a:spcBef>
                <a:spcPts val="2400"/>
              </a:spcBef>
            </a:pPr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10044"/>
      </p:ext>
    </p:extLst>
  </p:cSld>
  <p:clrMapOvr>
    <a:masterClrMapping/>
  </p:clrMapOvr>
  <p:transition>
    <p:cut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0AC60-E9D0-53A8-0702-EB1EE28E9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DE5CA-71D7-21EB-79C4-A2A51331C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091" y="396526"/>
            <a:ext cx="10363200" cy="1470025"/>
          </a:xfrm>
        </p:spPr>
        <p:txBody>
          <a:bodyPr/>
          <a:lstStyle/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5AAEBA-6A20-1460-FC2C-90B27556515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37829" y="2029248"/>
            <a:ext cx="9567043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92–95% (classification)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Latency: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&lt;2 seconds for detection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Scalability: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Supports 100+ bins simultaneously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Energy Efficient: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Low-cost IoT design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 &amp; quick alert generation</a:t>
            </a:r>
          </a:p>
        </p:txBody>
      </p:sp>
    </p:spTree>
    <p:extLst>
      <p:ext uri="{BB962C8B-B14F-4D97-AF65-F5344CB8AC3E}">
        <p14:creationId xmlns:p14="http://schemas.microsoft.com/office/powerpoint/2010/main" val="1200372920"/>
      </p:ext>
    </p:extLst>
  </p:cSld>
  <p:clrMapOvr>
    <a:masterClrMapping/>
  </p:clrMapOvr>
  <p:transition>
    <p:cut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E7515-F1A1-B896-5750-BD05FB995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7A9C-43E4-3EB8-BE34-39A64DFAD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0"/>
            <a:ext cx="10363200" cy="1470025"/>
          </a:xfrm>
        </p:spPr>
        <p:txBody>
          <a:bodyPr/>
          <a:lstStyle/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DFAEF94C-5D9D-D058-2769-8FBC8202FBF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51" y="2013138"/>
            <a:ext cx="5605014" cy="3063040"/>
          </a:xfrm>
          <a:prstGeom prst="rect">
            <a:avLst/>
          </a:prstGeom>
          <a:ln/>
        </p:spPr>
      </p:pic>
      <p:pic>
        <p:nvPicPr>
          <p:cNvPr id="5" name="image3.png">
            <a:extLst>
              <a:ext uri="{FF2B5EF4-FFF2-40B4-BE49-F238E27FC236}">
                <a16:creationId xmlns:a16="http://schemas.microsoft.com/office/drawing/2014/main" id="{445F021D-AEBD-56D2-8A47-B0989B05A88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810553" y="1729523"/>
            <a:ext cx="4735326" cy="3975485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B17205-4370-F3AF-0DC3-9E63A8429AE0}"/>
              </a:ext>
            </a:extLst>
          </p:cNvPr>
          <p:cNvSpPr txBox="1"/>
          <p:nvPr/>
        </p:nvSpPr>
        <p:spPr>
          <a:xfrm>
            <a:off x="1173770" y="5092726"/>
            <a:ext cx="6806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Sensor readings on terminal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D9EA1-412F-91C1-7707-07DEBD12728F}"/>
              </a:ext>
            </a:extLst>
          </p:cNvPr>
          <p:cNvSpPr txBox="1"/>
          <p:nvPr/>
        </p:nvSpPr>
        <p:spPr>
          <a:xfrm>
            <a:off x="7213839" y="5721556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bin detection output</a:t>
            </a:r>
          </a:p>
        </p:txBody>
      </p:sp>
    </p:spTree>
    <p:extLst>
      <p:ext uri="{BB962C8B-B14F-4D97-AF65-F5344CB8AC3E}">
        <p14:creationId xmlns:p14="http://schemas.microsoft.com/office/powerpoint/2010/main" val="2166724663"/>
      </p:ext>
    </p:extLst>
  </p:cSld>
  <p:clrMapOvr>
    <a:masterClrMapping/>
  </p:clrMapOvr>
  <p:transition>
    <p:cut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6D322-B686-E550-A914-EEBF8CE4C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69" y="195602"/>
            <a:ext cx="6927012" cy="43453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6A17A0-886B-B921-90BD-6E0A085FD1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6312"/>
          <a:stretch>
            <a:fillRect/>
          </a:stretch>
        </p:blipFill>
        <p:spPr>
          <a:xfrm>
            <a:off x="7435147" y="195603"/>
            <a:ext cx="4357161" cy="43453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DEA7C5-7A0B-AF05-C8BF-E06E82B9478F}"/>
              </a:ext>
            </a:extLst>
          </p:cNvPr>
          <p:cNvSpPr txBox="1"/>
          <p:nvPr/>
        </p:nvSpPr>
        <p:spPr>
          <a:xfrm>
            <a:off x="3201838" y="5233309"/>
            <a:ext cx="69270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Contamination Risk Visualization</a:t>
            </a:r>
          </a:p>
        </p:txBody>
      </p:sp>
    </p:spTree>
    <p:extLst>
      <p:ext uri="{BB962C8B-B14F-4D97-AF65-F5344CB8AC3E}">
        <p14:creationId xmlns:p14="http://schemas.microsoft.com/office/powerpoint/2010/main" val="62800416"/>
      </p:ext>
    </p:extLst>
  </p:cSld>
  <p:clrMapOvr>
    <a:masterClrMapping/>
  </p:clrMapOvr>
  <p:transition>
    <p:cut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FF888D-F606-6961-CE9A-0186B92FBE41}"/>
              </a:ext>
            </a:extLst>
          </p:cNvPr>
          <p:cNvSpPr txBox="1"/>
          <p:nvPr/>
        </p:nvSpPr>
        <p:spPr>
          <a:xfrm>
            <a:off x="4230254" y="6056413"/>
            <a:ext cx="4433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Mobile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21AB5-3FBC-4C4D-8B73-7CE99529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900" y="0"/>
            <a:ext cx="2870199" cy="590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51523"/>
      </p:ext>
    </p:extLst>
  </p:cSld>
  <p:clrMapOvr>
    <a:masterClrMapping/>
  </p:clrMapOvr>
  <p:transition>
    <p:cut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68413-6FFC-8597-188B-CA490D923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488" y="-112144"/>
            <a:ext cx="10363200" cy="1470025"/>
          </a:xfrm>
        </p:spPr>
        <p:txBody>
          <a:bodyPr/>
          <a:lstStyle/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A148CB-A0A3-2D29-3869-F44A9DA43E1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76378" y="1168446"/>
            <a:ext cx="8410754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&amp; UML Diagrams</a:t>
            </a: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&amp; Validation</a:t>
            </a: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marL="514350" marR="0" lvl="0" indent="-514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kumimoji="0" lang="en-US" altLang="en-US" sz="2400" b="1" i="0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883608339"/>
      </p:ext>
    </p:extLst>
  </p:cSld>
  <p:clrMapOvr>
    <a:masterClrMapping/>
  </p:clrMapOvr>
  <p:transition>
    <p:cut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3E475-E1A6-BE78-5768-B882EE09C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420A8-F2AC-9385-70E3-F56EA7AF6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970" y="120481"/>
            <a:ext cx="10363200" cy="1470025"/>
          </a:xfrm>
        </p:spPr>
        <p:txBody>
          <a:bodyPr/>
          <a:lstStyle/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A9E1963-8A13-F24A-AFA2-503E170F011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18067" y="2084928"/>
            <a:ext cx="9635395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ML, IoT, and GIS for waste monitoring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Reduced manual effort and improved accuracy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Enabled smart, data-driven waste management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Scalable, efficient, and sustainable framework</a:t>
            </a:r>
          </a:p>
        </p:txBody>
      </p:sp>
    </p:spTree>
    <p:extLst>
      <p:ext uri="{BB962C8B-B14F-4D97-AF65-F5344CB8AC3E}">
        <p14:creationId xmlns:p14="http://schemas.microsoft.com/office/powerpoint/2010/main" val="3310690966"/>
      </p:ext>
    </p:extLst>
  </p:cSld>
  <p:clrMapOvr>
    <a:masterClrMapping/>
  </p:clrMapOvr>
  <p:transition>
    <p:cut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EC8CA-AB7A-B43E-992C-F8ED2038B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D84-1C13-F90A-3E98-35562E233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683" y="180866"/>
            <a:ext cx="10363200" cy="1470025"/>
          </a:xfrm>
        </p:spPr>
        <p:txBody>
          <a:bodyPr/>
          <a:lstStyle/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833C288-4A36-762E-6AB5-BF28E3DAD38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48216" y="1875814"/>
            <a:ext cx="9349034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deep learning (U-Net, Mask R-CNN)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drone-based real-time monitoring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 accuracy with hybrid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 public reporting via mobile app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Expand to multi-city deployment</a:t>
            </a:r>
          </a:p>
        </p:txBody>
      </p:sp>
    </p:spTree>
    <p:extLst>
      <p:ext uri="{BB962C8B-B14F-4D97-AF65-F5344CB8AC3E}">
        <p14:creationId xmlns:p14="http://schemas.microsoft.com/office/powerpoint/2010/main" val="3734784655"/>
      </p:ext>
    </p:extLst>
  </p:cSld>
  <p:clrMapOvr>
    <a:masterClrMapping/>
  </p:clrMapOvr>
  <p:transition>
    <p:cut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C1281-7F9B-C31D-B3AA-535700D96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415636"/>
            <a:ext cx="11055927" cy="5710533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N" dirty="0"/>
              <a:t>Integrate advanced edge computing for faster local data processing</a:t>
            </a:r>
          </a:p>
          <a:p>
            <a:pPr>
              <a:lnSpc>
                <a:spcPct val="150000"/>
              </a:lnSpc>
            </a:pPr>
            <a:r>
              <a:rPr lang="en-IN" dirty="0"/>
              <a:t>Enable AI-based waste sorting with image recognition</a:t>
            </a:r>
          </a:p>
          <a:p>
            <a:pPr>
              <a:lnSpc>
                <a:spcPct val="150000"/>
              </a:lnSpc>
            </a:pPr>
            <a:r>
              <a:rPr lang="en-IN" dirty="0"/>
              <a:t>Add predictive analytics for optimized collection schedules</a:t>
            </a:r>
          </a:p>
          <a:p>
            <a:pPr>
              <a:lnSpc>
                <a:spcPct val="150000"/>
              </a:lnSpc>
            </a:pPr>
            <a:r>
              <a:rPr lang="en-IN" dirty="0"/>
              <a:t>Implement automated alerts for hazardous waste detection</a:t>
            </a:r>
          </a:p>
          <a:p>
            <a:pPr>
              <a:lnSpc>
                <a:spcPct val="150000"/>
              </a:lnSpc>
            </a:pPr>
            <a:r>
              <a:rPr lang="en-IN" dirty="0"/>
              <a:t>Develop blockchain-based waste tracking for transparency</a:t>
            </a:r>
          </a:p>
          <a:p>
            <a:pPr>
              <a:lnSpc>
                <a:spcPct val="150000"/>
              </a:lnSpc>
            </a:pPr>
            <a:r>
              <a:rPr lang="en-IN" dirty="0"/>
              <a:t>Introduce citizen engagement and reward programs</a:t>
            </a:r>
          </a:p>
          <a:p>
            <a:pPr>
              <a:lnSpc>
                <a:spcPct val="150000"/>
              </a:lnSpc>
            </a:pPr>
            <a:r>
              <a:rPr lang="en-IN" dirty="0"/>
              <a:t>Support interoperability with other smart city systems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8181066"/>
      </p:ext>
    </p:extLst>
  </p:cSld>
  <p:clrMapOvr>
    <a:masterClrMapping/>
  </p:clrMapOvr>
  <p:transition>
    <p:cut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5698" y="169685"/>
            <a:ext cx="10972800" cy="1143000"/>
          </a:xfrm>
        </p:spPr>
        <p:txBody>
          <a:bodyPr>
            <a:normAutofit/>
          </a:bodyPr>
          <a:lstStyle/>
          <a:p>
            <a:pPr lvl="0"/>
            <a:r>
              <a:rPr lang="en-IN" b="1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Reference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CF622A5-9984-01CE-0B9A-BC3D0048B3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7649" y="1133534"/>
            <a:ext cx="11136702" cy="549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P.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Fraternali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"Solid waste detection, monitoring and mapping in remote sensing applications,"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ScienceDirect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Majchrowska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"Deep learning-based waste detection in natural and urban environments,"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Image Processing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2022.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S. R. Krishna, et al.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"Cutting-edge image processing for precise solid waste classification,"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Environmental Monitoring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G. Ahmad, et al.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"Intelligent waste sorting using convolutional neural networks (CNNs),"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Nature Scientific Reports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2025.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S. Chaturvedi, et al.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"Machine learning integrated municipal solid waste production forecasting,"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Nature Environment and Pollution Technology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2021.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AT&amp;T Business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"Smart waste management with IoT technology,"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 Industry Report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2023.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PhenomSG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"Computer vision based waste identifier project,"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2023.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S. Chaturvedi, et al.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"Predictive waste analytics using IoT and machine learning,"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Environmental Sciences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2025.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SBM Urban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"Application of geospatial tools in municipal waste management,"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GIS Urban Studies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202X.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Sundaralingam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"Deep learning-based approach to segregate solid waste in residential areas,"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Emerging Technologies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2023.</a:t>
            </a:r>
          </a:p>
        </p:txBody>
      </p:sp>
    </p:spTree>
  </p:cSld>
  <p:clrMapOvr>
    <a:masterClrMapping/>
  </p:clrMapOvr>
  <p:transition>
    <p:cut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7C03F2-0A1D-4E0E-F7D9-D31E6D970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962" y="612844"/>
            <a:ext cx="11320732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Font typeface="+mj-lt"/>
              <a:buAutoNum type="arabicPeriod" startAt="11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Smarter Technologies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"Smart bin level monitoring solutions,"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Technical White Paper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2023.</a:t>
            </a:r>
          </a:p>
          <a:p>
            <a:pPr>
              <a:spcBef>
                <a:spcPts val="1200"/>
              </a:spcBef>
              <a:buFont typeface="+mj-lt"/>
              <a:buAutoNum type="arabicPeriod" startAt="11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IJECC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"AI-powered cleanup: a revolution in solid waste management,"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Environment and Climate Change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2025.</a:t>
            </a:r>
          </a:p>
          <a:p>
            <a:pPr>
              <a:spcBef>
                <a:spcPts val="1200"/>
              </a:spcBef>
              <a:buFont typeface="+mj-lt"/>
              <a:buAutoNum type="arabicPeriod" startAt="11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P. Unnithan, et al.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"Comparative study on waste detection using satellite imagery,"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Remote Sensing Applications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2025.</a:t>
            </a:r>
          </a:p>
          <a:p>
            <a:pPr>
              <a:spcBef>
                <a:spcPts val="1200"/>
              </a:spcBef>
              <a:buFont typeface="+mj-lt"/>
              <a:buAutoNum type="arabicPeriod" startAt="11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IJERT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"Waste management by smart bin and app system using IoT,"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Engineering Research &amp; Technology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>
              <a:spcBef>
                <a:spcPts val="1200"/>
              </a:spcBef>
              <a:buFont typeface="+mj-lt"/>
              <a:buAutoNum type="arabicPeriod" startAt="11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JETIRGG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"Waste classification and detection using computer vision,"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Emerging Technologies and Innovative Research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202X.</a:t>
            </a:r>
          </a:p>
          <a:p>
            <a:pPr>
              <a:spcBef>
                <a:spcPts val="1200"/>
              </a:spcBef>
              <a:buFont typeface="+mj-lt"/>
              <a:buAutoNum type="arabicPeriod" startAt="11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W. Xia, et al.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"Application of machine learning algorithms in municipal solid waste management,"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Science &amp; Technology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2021.</a:t>
            </a:r>
          </a:p>
          <a:p>
            <a:pPr>
              <a:spcBef>
                <a:spcPts val="1200"/>
              </a:spcBef>
              <a:buFont typeface="+mj-lt"/>
              <a:buAutoNum type="arabicPeriod" startAt="11"/>
            </a:pPr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Sgligis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"Smart waste management with GIS,"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Report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>
              <a:spcBef>
                <a:spcPts val="1200"/>
              </a:spcBef>
              <a:buFont typeface="+mj-lt"/>
              <a:buAutoNum type="arabicPeriod" startAt="11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Sundaralingam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"Deep learning based solid waste segregation,"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Engineering Journal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2023.</a:t>
            </a:r>
          </a:p>
          <a:p>
            <a:pPr>
              <a:spcBef>
                <a:spcPts val="1200"/>
              </a:spcBef>
              <a:buFont typeface="+mj-lt"/>
              <a:buAutoNum type="arabicPeriod" startAt="11"/>
            </a:pPr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Sensoneo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"Monitor fill levels of waste in bins using smart sensors,"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Documentation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2025.</a:t>
            </a:r>
          </a:p>
          <a:p>
            <a:pPr>
              <a:spcBef>
                <a:spcPts val="1200"/>
              </a:spcBef>
              <a:buFont typeface="+mj-lt"/>
              <a:buAutoNum type="arabicPeriod" startAt="11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IT-JIM Blog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"Computer vision technology costs and considerations,"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Blog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2025.</a:t>
            </a:r>
          </a:p>
        </p:txBody>
      </p:sp>
    </p:spTree>
    <p:extLst>
      <p:ext uri="{BB962C8B-B14F-4D97-AF65-F5344CB8AC3E}">
        <p14:creationId xmlns:p14="http://schemas.microsoft.com/office/powerpoint/2010/main" val="1491678683"/>
      </p:ext>
    </p:extLst>
  </p:cSld>
  <p:clrMapOvr>
    <a:masterClrMapping/>
  </p:clrMapOvr>
  <p:transition>
    <p:cut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3816605C-0601-C8A0-2760-A8EE62102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93" y="474345"/>
            <a:ext cx="10363200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buFont typeface="+mj-lt"/>
              <a:buAutoNum type="arabicPeriod" startAt="21"/>
            </a:pPr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Bridgera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"IoT based smart waste management system,"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Paper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>
              <a:spcBef>
                <a:spcPts val="1800"/>
              </a:spcBef>
              <a:buFont typeface="+mj-lt"/>
              <a:buAutoNum type="arabicPeriod" startAt="21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IJECC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"Enhancing municipal solid waste systems with machine learning,"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Environment and Climate Change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2025.</a:t>
            </a:r>
          </a:p>
          <a:p>
            <a:pPr>
              <a:spcBef>
                <a:spcPts val="1800"/>
              </a:spcBef>
              <a:buFont typeface="+mj-lt"/>
              <a:buAutoNum type="arabicPeriod" startAt="21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IJERT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"IoT based plastic waste management system,"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Engineering Research &amp; Technology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2018.</a:t>
            </a:r>
          </a:p>
          <a:p>
            <a:pPr>
              <a:spcBef>
                <a:spcPts val="1800"/>
              </a:spcBef>
              <a:buFont typeface="+mj-lt"/>
              <a:buAutoNum type="arabicPeriod" startAt="21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SCALEA Code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"Waste management software development cost analysis,"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Study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2024.</a:t>
            </a:r>
          </a:p>
          <a:p>
            <a:pPr>
              <a:spcBef>
                <a:spcPts val="1800"/>
              </a:spcBef>
              <a:buFont typeface="+mj-lt"/>
              <a:buAutoNum type="arabicPeriod" startAt="21"/>
            </a:pPr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Instructables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"Smart garbage monitoring system using Internet of Things (IoT)," </a:t>
            </a:r>
            <a:r>
              <a:rPr lang="en-I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Publication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2017.</a:t>
            </a:r>
          </a:p>
        </p:txBody>
      </p:sp>
    </p:spTree>
    <p:extLst>
      <p:ext uri="{BB962C8B-B14F-4D97-AF65-F5344CB8AC3E}">
        <p14:creationId xmlns:p14="http://schemas.microsoft.com/office/powerpoint/2010/main" val="3275449463"/>
      </p:ext>
    </p:extLst>
  </p:cSld>
  <p:clrMapOvr>
    <a:masterClrMapping/>
  </p:clrMapOvr>
  <p:transition>
    <p:cut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 txBox="1"/>
          <p:nvPr/>
        </p:nvSpPr>
        <p:spPr>
          <a:xfrm>
            <a:off x="3123997" y="2670084"/>
            <a:ext cx="7201821" cy="1315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045C"/>
              </a:buClr>
              <a:buSzPct val="100000"/>
              <a:buFont typeface="Calibri"/>
              <a:buNone/>
            </a:pPr>
            <a:r>
              <a:rPr lang="en-IN" sz="8800" b="1" i="0" u="none" strike="noStrike" cap="none" dirty="0">
                <a:solidFill>
                  <a:srgbClr val="54045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Thank You</a:t>
            </a:r>
            <a:endParaRPr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B020C-BBAC-EBA6-82A7-D4364B43C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65771EA-C030-5E10-9369-2C9AF33B54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2348" y="1937244"/>
            <a:ext cx="12017546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400"/>
              </a:spcBef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urbanization increases waste generation</a:t>
            </a:r>
          </a:p>
          <a:p>
            <a:pPr>
              <a:spcBef>
                <a:spcPts val="2400"/>
              </a:spcBef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waste collection causes overflow &amp; pollution</a:t>
            </a:r>
          </a:p>
          <a:p>
            <a:pPr>
              <a:spcBef>
                <a:spcPts val="2400"/>
              </a:spcBef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real-time monitoring and data-driven management</a:t>
            </a:r>
          </a:p>
          <a:p>
            <a:pPr>
              <a:spcBef>
                <a:spcPts val="2400"/>
              </a:spcBef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Integrates IoT, sensors, and machine learning</a:t>
            </a:r>
          </a:p>
          <a:p>
            <a:pPr>
              <a:spcBef>
                <a:spcPts val="2400"/>
              </a:spcBef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smart city initiatives and sustainability</a:t>
            </a:r>
          </a:p>
        </p:txBody>
      </p:sp>
    </p:spTree>
    <p:extLst>
      <p:ext uri="{BB962C8B-B14F-4D97-AF65-F5344CB8AC3E}">
        <p14:creationId xmlns:p14="http://schemas.microsoft.com/office/powerpoint/2010/main" val="2714701078"/>
      </p:ext>
    </p:extLst>
  </p:cSld>
  <p:clrMapOvr>
    <a:masterClrMapping/>
  </p:clrMapOvr>
  <p:transition>
    <p:cut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1F055-1F7D-81B0-CB94-6745C40F8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AEC8-4887-FF38-1DC6-D75556F6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395EFA5-4AEE-9B3A-4790-30AE044B82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" y="1816475"/>
            <a:ext cx="10371429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400"/>
              </a:spcBef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waste bins using IoT sensors and image data</a:t>
            </a:r>
          </a:p>
          <a:p>
            <a:pPr>
              <a:spcBef>
                <a:spcPts val="2400"/>
              </a:spcBef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overflow and contamination in real-time</a:t>
            </a:r>
          </a:p>
          <a:p>
            <a:pPr>
              <a:spcBef>
                <a:spcPts val="2400"/>
              </a:spcBef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collection routes and frequency</a:t>
            </a:r>
          </a:p>
          <a:p>
            <a:pPr>
              <a:spcBef>
                <a:spcPts val="2400"/>
              </a:spcBef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analytics for city administrators</a:t>
            </a:r>
          </a:p>
          <a:p>
            <a:pPr>
              <a:spcBef>
                <a:spcPts val="2400"/>
              </a:spcBef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cleaner and sustainable urban environment</a:t>
            </a:r>
          </a:p>
        </p:txBody>
      </p:sp>
    </p:spTree>
    <p:extLst>
      <p:ext uri="{BB962C8B-B14F-4D97-AF65-F5344CB8AC3E}">
        <p14:creationId xmlns:p14="http://schemas.microsoft.com/office/powerpoint/2010/main" val="927542852"/>
      </p:ext>
    </p:extLst>
  </p:cSld>
  <p:clrMapOvr>
    <a:masterClrMapping/>
  </p:clrMapOvr>
  <p:transition>
    <p:cut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F3D34-C68A-85FC-9D2D-7FDCB8379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14DA3-F7CC-CB8B-5F73-2C799B730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82207"/>
            <a:ext cx="10972800" cy="11430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525B05-539A-0936-B27E-E8CEA4CC1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253825"/>
              </p:ext>
            </p:extLst>
          </p:nvPr>
        </p:nvGraphicFramePr>
        <p:xfrm>
          <a:off x="542266" y="1060793"/>
          <a:ext cx="10784216" cy="5568353"/>
        </p:xfrm>
        <a:graphic>
          <a:graphicData uri="http://schemas.openxmlformats.org/drawingml/2006/table">
            <a:tbl>
              <a:tblPr/>
              <a:tblGrid>
                <a:gridCol w="2696054">
                  <a:extLst>
                    <a:ext uri="{9D8B030D-6E8A-4147-A177-3AD203B41FA5}">
                      <a16:colId xmlns:a16="http://schemas.microsoft.com/office/drawing/2014/main" val="762510935"/>
                    </a:ext>
                  </a:extLst>
                </a:gridCol>
                <a:gridCol w="2696054">
                  <a:extLst>
                    <a:ext uri="{9D8B030D-6E8A-4147-A177-3AD203B41FA5}">
                      <a16:colId xmlns:a16="http://schemas.microsoft.com/office/drawing/2014/main" val="3032425424"/>
                    </a:ext>
                  </a:extLst>
                </a:gridCol>
                <a:gridCol w="2696054">
                  <a:extLst>
                    <a:ext uri="{9D8B030D-6E8A-4147-A177-3AD203B41FA5}">
                      <a16:colId xmlns:a16="http://schemas.microsoft.com/office/drawing/2014/main" val="1301675035"/>
                    </a:ext>
                  </a:extLst>
                </a:gridCol>
                <a:gridCol w="2696054">
                  <a:extLst>
                    <a:ext uri="{9D8B030D-6E8A-4147-A177-3AD203B41FA5}">
                      <a16:colId xmlns:a16="http://schemas.microsoft.com/office/drawing/2014/main" val="3799031182"/>
                    </a:ext>
                  </a:extLst>
                </a:gridCol>
              </a:tblGrid>
              <a:tr h="4202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 &amp; Year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Method/Technique Used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Findings/Remarks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57625"/>
                  </a:ext>
                </a:extLst>
              </a:tr>
              <a:tr h="7354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Kumar et al., 2019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IoT with ultrasonic sensors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Enabled real-time bin level detection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563168"/>
                  </a:ext>
                </a:extLst>
              </a:tr>
              <a:tr h="7354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Patel &amp; Mehta, 2020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GSM-based alert system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Automated waste collection alerts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308614"/>
                  </a:ext>
                </a:extLst>
              </a:tr>
              <a:tr h="7354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Reddy et al., 2020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processing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Classified waste using image data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582473"/>
                  </a:ext>
                </a:extLst>
              </a:tr>
              <a:tr h="7354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Singh et al., 2021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 (SVM)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 waste type recognition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640484"/>
                  </a:ext>
                </a:extLst>
              </a:tr>
              <a:tr h="7354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Babu et al., 2021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GIS-based mapping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Visualized waste locations spatially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934374"/>
                  </a:ext>
                </a:extLst>
              </a:tr>
              <a:tr h="7354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Sharma et al., 2022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(CNN)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Enhanced accuracy in waste detection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547235"/>
                  </a:ext>
                </a:extLst>
              </a:tr>
              <a:tr h="7354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Jain et al., 2022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bins + IoT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Monitored bin fill levels effectively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007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206294"/>
      </p:ext>
    </p:extLst>
  </p:cSld>
  <p:clrMapOvr>
    <a:masterClrMapping/>
  </p:clrMapOvr>
  <p:transition>
    <p:cut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BE4BE-AC57-92C6-D083-FD3EFB1F7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A5CDFA3-36C0-2A86-EE34-EB06440AC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66915"/>
              </p:ext>
            </p:extLst>
          </p:nvPr>
        </p:nvGraphicFramePr>
        <p:xfrm>
          <a:off x="651536" y="1056734"/>
          <a:ext cx="10784216" cy="5208976"/>
        </p:xfrm>
        <a:graphic>
          <a:graphicData uri="http://schemas.openxmlformats.org/drawingml/2006/table">
            <a:tbl>
              <a:tblPr/>
              <a:tblGrid>
                <a:gridCol w="2696054">
                  <a:extLst>
                    <a:ext uri="{9D8B030D-6E8A-4147-A177-3AD203B41FA5}">
                      <a16:colId xmlns:a16="http://schemas.microsoft.com/office/drawing/2014/main" val="3196836811"/>
                    </a:ext>
                  </a:extLst>
                </a:gridCol>
                <a:gridCol w="2696054">
                  <a:extLst>
                    <a:ext uri="{9D8B030D-6E8A-4147-A177-3AD203B41FA5}">
                      <a16:colId xmlns:a16="http://schemas.microsoft.com/office/drawing/2014/main" val="742785193"/>
                    </a:ext>
                  </a:extLst>
                </a:gridCol>
                <a:gridCol w="2696054">
                  <a:extLst>
                    <a:ext uri="{9D8B030D-6E8A-4147-A177-3AD203B41FA5}">
                      <a16:colId xmlns:a16="http://schemas.microsoft.com/office/drawing/2014/main" val="2555588520"/>
                    </a:ext>
                  </a:extLst>
                </a:gridCol>
                <a:gridCol w="2696054">
                  <a:extLst>
                    <a:ext uri="{9D8B030D-6E8A-4147-A177-3AD203B41FA5}">
                      <a16:colId xmlns:a16="http://schemas.microsoft.com/office/drawing/2014/main" val="2787270161"/>
                    </a:ext>
                  </a:extLst>
                </a:gridCol>
              </a:tblGrid>
              <a:tr h="6496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Kaur et al., 2022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Cloud-based IoT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Centralized data storage and alerts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545444"/>
                  </a:ext>
                </a:extLst>
              </a:tr>
              <a:tr h="6496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Rao et al., 2023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Edge computing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Reduced latency in waste monitoring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071664"/>
                  </a:ext>
                </a:extLst>
              </a:tr>
              <a:tr h="6496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 et al., 2023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PSO-</a:t>
                      </a:r>
                      <a:r>
                        <a:rPr lang="en-I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KMeans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Improved clustering performance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499874"/>
                  </a:ext>
                </a:extLst>
              </a:tr>
              <a:tr h="6496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Hussain et al., 2023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Drone-based imaging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Covered large city areas efficiently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6516689"/>
                  </a:ext>
                </a:extLst>
              </a:tr>
              <a:tr h="6496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Thomas et al., 2023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Spatial analytics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Identified high-risk waste zones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616696"/>
                  </a:ext>
                </a:extLst>
              </a:tr>
              <a:tr h="6496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Prasad et al., 2024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Hybrid IoT-ML model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Increased prediction accuracy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278595"/>
                  </a:ext>
                </a:extLst>
              </a:tr>
              <a:tr h="6496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Arora et al., 2024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Cloud GIS framework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Integrated real-time waste tracking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634413"/>
                  </a:ext>
                </a:extLst>
              </a:tr>
              <a:tr h="6496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Dinesh et al., 2024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CNN + IoT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Achieved smart, adaptive collection</a:t>
                      </a: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44306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3DD8259-C506-6490-FC50-217C5B604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137997"/>
              </p:ext>
            </p:extLst>
          </p:nvPr>
        </p:nvGraphicFramePr>
        <p:xfrm>
          <a:off x="651536" y="405612"/>
          <a:ext cx="10784216" cy="651122"/>
        </p:xfrm>
        <a:graphic>
          <a:graphicData uri="http://schemas.openxmlformats.org/drawingml/2006/table">
            <a:tbl>
              <a:tblPr/>
              <a:tblGrid>
                <a:gridCol w="2696054">
                  <a:extLst>
                    <a:ext uri="{9D8B030D-6E8A-4147-A177-3AD203B41FA5}">
                      <a16:colId xmlns:a16="http://schemas.microsoft.com/office/drawing/2014/main" val="4252220479"/>
                    </a:ext>
                  </a:extLst>
                </a:gridCol>
                <a:gridCol w="2696054">
                  <a:extLst>
                    <a:ext uri="{9D8B030D-6E8A-4147-A177-3AD203B41FA5}">
                      <a16:colId xmlns:a16="http://schemas.microsoft.com/office/drawing/2014/main" val="29822700"/>
                    </a:ext>
                  </a:extLst>
                </a:gridCol>
                <a:gridCol w="2696054">
                  <a:extLst>
                    <a:ext uri="{9D8B030D-6E8A-4147-A177-3AD203B41FA5}">
                      <a16:colId xmlns:a16="http://schemas.microsoft.com/office/drawing/2014/main" val="402072072"/>
                    </a:ext>
                  </a:extLst>
                </a:gridCol>
                <a:gridCol w="2696054">
                  <a:extLst>
                    <a:ext uri="{9D8B030D-6E8A-4147-A177-3AD203B41FA5}">
                      <a16:colId xmlns:a16="http://schemas.microsoft.com/office/drawing/2014/main" val="270899128"/>
                    </a:ext>
                  </a:extLst>
                </a:gridCol>
              </a:tblGrid>
              <a:tr h="4202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 &amp; Year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Method/Technique Used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Findings/Remarks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523" marR="41523" marT="20761" marB="207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716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297625"/>
      </p:ext>
    </p:extLst>
  </p:cSld>
  <p:clrMapOvr>
    <a:masterClrMapping/>
  </p:clrMapOvr>
  <p:transition>
    <p:cut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F6C7A5DA-16CA-EB36-CAE6-5AA999D50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>
            <a:extLst>
              <a:ext uri="{FF2B5EF4-FFF2-40B4-BE49-F238E27FC236}">
                <a16:creationId xmlns:a16="http://schemas.microsoft.com/office/drawing/2014/main" id="{D558598A-8F1A-7E95-B961-164E1CD24B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-13490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045C"/>
              </a:buClr>
              <a:buSzPct val="100000"/>
              <a:buFont typeface="Calibri"/>
              <a:buNone/>
            </a:pPr>
            <a:r>
              <a:rPr lang="en-IN" b="1" dirty="0">
                <a:solidFill>
                  <a:srgbClr val="54045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2EAAE8-406C-AD5E-4C5F-31745150D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941" y="1013618"/>
            <a:ext cx="7593438" cy="452596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 waste collection is still manual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causing delays, overflowing bins, and health hazards.</a:t>
            </a:r>
          </a:p>
          <a:p>
            <a:pPr>
              <a:spcBef>
                <a:spcPts val="600"/>
              </a:spcBef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real-time bin status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leads to inefficient pickup routes and missed collections.</a:t>
            </a:r>
          </a:p>
          <a:p>
            <a:pPr>
              <a:spcBef>
                <a:spcPts val="600"/>
              </a:spcBef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segregation at source is poor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affecting recycling and disposal processes.</a:t>
            </a:r>
          </a:p>
          <a:p>
            <a:pPr>
              <a:spcBef>
                <a:spcPts val="600"/>
              </a:spcBef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5941283-4F07-49EF-B1DC-56E7BABC1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941" y="4504065"/>
            <a:ext cx="7593438" cy="298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ts val="6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systems are not optimized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resulting in high fuel usage and pollution.</a:t>
            </a:r>
          </a:p>
          <a:p>
            <a:pPr marL="342900" lvl="0" indent="-342900" eaLnBrk="0" fontAlgn="base" hangingPunct="0">
              <a:spcBef>
                <a:spcPts val="6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There’s a need for an AI + IoT solution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monitor, classify, and manage waste efficiently.</a:t>
            </a: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Sailing in a storm - how difficult is sailing">
            <a:extLst>
              <a:ext uri="{FF2B5EF4-FFF2-40B4-BE49-F238E27FC236}">
                <a16:creationId xmlns:a16="http://schemas.microsoft.com/office/drawing/2014/main" id="{53512B45-B1F4-B260-900F-49E25058B9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73411" y="1677055"/>
            <a:ext cx="1660051" cy="360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4" descr="Sailing in a storm - how difficult is sailing">
            <a:extLst>
              <a:ext uri="{FF2B5EF4-FFF2-40B4-BE49-F238E27FC236}">
                <a16:creationId xmlns:a16="http://schemas.microsoft.com/office/drawing/2014/main" id="{F3B3730C-CF78-D263-0255-2EFB5AEB56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6" descr="Sailing in a storm - how difficult is sailing">
            <a:extLst>
              <a:ext uri="{FF2B5EF4-FFF2-40B4-BE49-F238E27FC236}">
                <a16:creationId xmlns:a16="http://schemas.microsoft.com/office/drawing/2014/main" id="{A890B7FD-2EF9-361D-6668-C8E50B2D85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8" descr="Sailing in a storm - how difficult is sailing">
            <a:extLst>
              <a:ext uri="{FF2B5EF4-FFF2-40B4-BE49-F238E27FC236}">
                <a16:creationId xmlns:a16="http://schemas.microsoft.com/office/drawing/2014/main" id="{EBEC0170-7BB5-857C-D4B6-D7463BB9D3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utoShape 10" descr="Sailing in a storm - how difficult is sailing">
            <a:extLst>
              <a:ext uri="{FF2B5EF4-FFF2-40B4-BE49-F238E27FC236}">
                <a16:creationId xmlns:a16="http://schemas.microsoft.com/office/drawing/2014/main" id="{1DA92B87-582D-5FE3-CBF9-F63DF2B6AA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12" descr="Sailing in a storm - how difficult is sailing">
            <a:extLst>
              <a:ext uri="{FF2B5EF4-FFF2-40B4-BE49-F238E27FC236}">
                <a16:creationId xmlns:a16="http://schemas.microsoft.com/office/drawing/2014/main" id="{797F98C0-CF78-164B-BF7C-A40F65172B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951006-8827-EF76-586F-068FA68D3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403" y="1334436"/>
            <a:ext cx="2151510" cy="1427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0AEC07-097F-26F4-A615-D646C8CAA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016" y="3886200"/>
            <a:ext cx="3093071" cy="2316818"/>
          </a:xfrm>
          <a:prstGeom prst="rect">
            <a:avLst/>
          </a:prstGeom>
        </p:spPr>
      </p:pic>
      <p:pic>
        <p:nvPicPr>
          <p:cNvPr id="2050" name="Picture 2" descr="Lack of bins hi-res stock photography and images - Alamy">
            <a:extLst>
              <a:ext uri="{FF2B5EF4-FFF2-40B4-BE49-F238E27FC236}">
                <a16:creationId xmlns:a16="http://schemas.microsoft.com/office/drawing/2014/main" id="{6DD2E7B5-1397-9BF6-A35C-E66BC3212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4"/>
          <a:stretch>
            <a:fillRect/>
          </a:stretch>
        </p:blipFill>
        <p:spPr bwMode="auto">
          <a:xfrm>
            <a:off x="8158403" y="1334436"/>
            <a:ext cx="3202161" cy="208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Importance of Waste Segregation | Axil-IS Blog">
            <a:extLst>
              <a:ext uri="{FF2B5EF4-FFF2-40B4-BE49-F238E27FC236}">
                <a16:creationId xmlns:a16="http://schemas.microsoft.com/office/drawing/2014/main" id="{2DCB2605-A613-7C61-C416-C64C2A96C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58" y="3848544"/>
            <a:ext cx="3828436" cy="255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21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599" y="370215"/>
            <a:ext cx="10972800" cy="1143000"/>
          </a:xfrm>
        </p:spPr>
        <p:txBody>
          <a:bodyPr>
            <a:normAutofit fontScale="90000"/>
          </a:bodyPr>
          <a:lstStyle/>
          <a:p>
            <a:pPr lvl="0"/>
            <a:r>
              <a:rPr lang="en-US" b="1" dirty="0">
                <a:solidFill>
                  <a:srgbClr val="54045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Product Architecture and Design/ Block Diagram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E3587E-7177-654A-38EB-2165840D3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0227" y="1513215"/>
            <a:ext cx="9063169" cy="5102453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7.png">
            <a:extLst>
              <a:ext uri="{FF2B5EF4-FFF2-40B4-BE49-F238E27FC236}">
                <a16:creationId xmlns:a16="http://schemas.microsoft.com/office/drawing/2014/main" id="{0A4579CB-7983-9614-F9BC-A32CC5B44E8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96386" y="1243009"/>
            <a:ext cx="5742173" cy="5039839"/>
          </a:xfrm>
          <a:prstGeom prst="rect">
            <a:avLst/>
          </a:prstGeom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2E3F90-A58A-CB8F-7AF2-A5D523709E2B}"/>
              </a:ext>
            </a:extLst>
          </p:cNvPr>
          <p:cNvSpPr txBox="1"/>
          <p:nvPr/>
        </p:nvSpPr>
        <p:spPr>
          <a:xfrm>
            <a:off x="4047944" y="196501"/>
            <a:ext cx="6094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 Case Diagram</a:t>
            </a:r>
            <a:endParaRPr lang="en-IN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45500"/>
      </p:ext>
    </p:extLst>
  </p:cSld>
  <p:clrMapOvr>
    <a:masterClrMapping/>
  </p:clrMapOvr>
  <p:transition>
    <p:cut thruBlk="1"/>
  </p:transition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6D9F0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1248</TotalTime>
  <Words>1617</Words>
  <Application>Microsoft Office PowerPoint</Application>
  <PresentationFormat>Widescreen</PresentationFormat>
  <Paragraphs>228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Times New Roman</vt:lpstr>
      <vt:lpstr>Office Theme</vt:lpstr>
      <vt:lpstr>                                                                                                   Smart Urban Waste Management System for IoT Enabled Real Time Monitoring and Optimization  </vt:lpstr>
      <vt:lpstr>Agenda</vt:lpstr>
      <vt:lpstr>Introduction</vt:lpstr>
      <vt:lpstr>Objective</vt:lpstr>
      <vt:lpstr>Literature Survey</vt:lpstr>
      <vt:lpstr>PowerPoint Presentation</vt:lpstr>
      <vt:lpstr>Problem Statement</vt:lpstr>
      <vt:lpstr>Product Architecture and Design/ Block Diagram </vt:lpstr>
      <vt:lpstr>PowerPoint Presentation</vt:lpstr>
      <vt:lpstr>PowerPoint Presentation</vt:lpstr>
      <vt:lpstr>Modules</vt:lpstr>
      <vt:lpstr>Algorithms / Methodology</vt:lpstr>
      <vt:lpstr>PowerPoint Presentation</vt:lpstr>
      <vt:lpstr>Testing</vt:lpstr>
      <vt:lpstr>Test Cases &amp; Validation</vt:lpstr>
      <vt:lpstr>Performance Analysis</vt:lpstr>
      <vt:lpstr>Screenshots</vt:lpstr>
      <vt:lpstr>PowerPoint Presentation</vt:lpstr>
      <vt:lpstr>PowerPoint Presentation</vt:lpstr>
      <vt:lpstr>Conclusion</vt:lpstr>
      <vt:lpstr>Future Work</vt:lpstr>
      <vt:lpstr>PowerPoint Presentation</vt:lpstr>
      <vt:lpstr>Reference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PHASE 1</dc:title>
  <dc:creator>Fenitha Prince</dc:creator>
  <cp:lastModifiedBy>Bharath Raj</cp:lastModifiedBy>
  <cp:revision>48</cp:revision>
  <dcterms:created xsi:type="dcterms:W3CDTF">2023-12-17T13:17:00Z</dcterms:created>
  <dcterms:modified xsi:type="dcterms:W3CDTF">2025-10-28T13:14:26Z</dcterms:modified>
</cp:coreProperties>
</file>